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4"/>
  </p:notesMasterIdLst>
  <p:sldIdLst>
    <p:sldId id="280" r:id="rId2"/>
    <p:sldId id="261" r:id="rId3"/>
    <p:sldId id="264" r:id="rId4"/>
    <p:sldId id="267" r:id="rId5"/>
    <p:sldId id="282" r:id="rId6"/>
    <p:sldId id="283" r:id="rId7"/>
    <p:sldId id="265" r:id="rId8"/>
    <p:sldId id="276" r:id="rId9"/>
    <p:sldId id="287" r:id="rId10"/>
    <p:sldId id="394" r:id="rId11"/>
    <p:sldId id="395" r:id="rId12"/>
    <p:sldId id="397" r:id="rId13"/>
    <p:sldId id="398" r:id="rId14"/>
    <p:sldId id="399" r:id="rId15"/>
    <p:sldId id="361" r:id="rId16"/>
    <p:sldId id="362" r:id="rId17"/>
    <p:sldId id="400" r:id="rId18"/>
    <p:sldId id="424" r:id="rId19"/>
    <p:sldId id="425" r:id="rId20"/>
    <p:sldId id="426" r:id="rId21"/>
    <p:sldId id="427" r:id="rId22"/>
    <p:sldId id="445" r:id="rId23"/>
    <p:sldId id="446" r:id="rId24"/>
    <p:sldId id="447" r:id="rId25"/>
    <p:sldId id="463" r:id="rId26"/>
    <p:sldId id="464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9" r:id="rId56"/>
    <p:sldId id="390" r:id="rId57"/>
    <p:sldId id="391" r:id="rId58"/>
    <p:sldId id="392" r:id="rId59"/>
    <p:sldId id="393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8" r:id="rId68"/>
    <p:sldId id="429" r:id="rId69"/>
    <p:sldId id="430" r:id="rId70"/>
    <p:sldId id="431" r:id="rId71"/>
    <p:sldId id="432" r:id="rId72"/>
    <p:sldId id="433" r:id="rId73"/>
    <p:sldId id="434" r:id="rId74"/>
    <p:sldId id="435" r:id="rId75"/>
    <p:sldId id="436" r:id="rId76"/>
    <p:sldId id="437" r:id="rId77"/>
    <p:sldId id="438" r:id="rId78"/>
    <p:sldId id="439" r:id="rId79"/>
    <p:sldId id="440" r:id="rId80"/>
    <p:sldId id="441" r:id="rId81"/>
    <p:sldId id="442" r:id="rId82"/>
    <p:sldId id="443" r:id="rId83"/>
    <p:sldId id="444" r:id="rId84"/>
    <p:sldId id="448" r:id="rId85"/>
    <p:sldId id="449" r:id="rId86"/>
    <p:sldId id="450" r:id="rId87"/>
    <p:sldId id="451" r:id="rId88"/>
    <p:sldId id="452" r:id="rId89"/>
    <p:sldId id="453" r:id="rId90"/>
    <p:sldId id="454" r:id="rId91"/>
    <p:sldId id="455" r:id="rId92"/>
    <p:sldId id="456" r:id="rId93"/>
    <p:sldId id="457" r:id="rId94"/>
    <p:sldId id="458" r:id="rId95"/>
    <p:sldId id="459" r:id="rId96"/>
    <p:sldId id="460" r:id="rId97"/>
    <p:sldId id="461" r:id="rId98"/>
    <p:sldId id="462" r:id="rId99"/>
    <p:sldId id="465" r:id="rId100"/>
    <p:sldId id="466" r:id="rId101"/>
    <p:sldId id="467" r:id="rId102"/>
    <p:sldId id="468" r:id="rId103"/>
    <p:sldId id="469" r:id="rId104"/>
    <p:sldId id="470" r:id="rId105"/>
    <p:sldId id="471" r:id="rId106"/>
    <p:sldId id="472" r:id="rId107"/>
    <p:sldId id="473" r:id="rId108"/>
    <p:sldId id="474" r:id="rId109"/>
    <p:sldId id="475" r:id="rId110"/>
    <p:sldId id="288" r:id="rId111"/>
    <p:sldId id="281" r:id="rId112"/>
    <p:sldId id="284" r:id="rId113"/>
  </p:sldIdLst>
  <p:sldSz cx="12190413" cy="6858000"/>
  <p:notesSz cx="6858000" cy="9144000"/>
  <p:embeddedFontLst>
    <p:embeddedFont>
      <p:font typeface="나눔고딕" panose="020D0604000000000000" pitchFamily="50" charset="-127"/>
      <p:regular r:id="rId115"/>
      <p:bold r:id="rId116"/>
    </p:embeddedFont>
    <p:embeddedFont>
      <p:font typeface="배달의민족 도현" panose="020B0600000101010101" pitchFamily="50" charset="-127"/>
      <p:regular r:id="rId117"/>
    </p:embeddedFont>
    <p:embeddedFont>
      <p:font typeface="KoPub돋움체 Bold" panose="02020603020101020101" pitchFamily="18" charset="-127"/>
      <p:regular r:id="rId118"/>
    </p:embeddedFont>
    <p:embeddedFont>
      <p:font typeface="청소년서체" panose="02020603020101020101" pitchFamily="18" charset="-127"/>
      <p:regular r:id="rId119"/>
    </p:embeddedFont>
    <p:embeddedFont>
      <p:font typeface="맑은 고딕" panose="020B0503020000020004" pitchFamily="50" charset="-127"/>
      <p:regular r:id="rId120"/>
      <p:bold r:id="rId1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DF6ACD60-DA74-4322-8F0D-A57300D52B54}">
          <p14:sldIdLst>
            <p14:sldId id="280"/>
            <p14:sldId id="261"/>
            <p14:sldId id="264"/>
            <p14:sldId id="267"/>
            <p14:sldId id="282"/>
            <p14:sldId id="283"/>
            <p14:sldId id="265"/>
            <p14:sldId id="276"/>
            <p14:sldId id="287"/>
            <p14:sldId id="394"/>
            <p14:sldId id="395"/>
            <p14:sldId id="397"/>
            <p14:sldId id="398"/>
            <p14:sldId id="399"/>
            <p14:sldId id="361"/>
            <p14:sldId id="362"/>
            <p14:sldId id="400"/>
            <p14:sldId id="424"/>
            <p14:sldId id="425"/>
            <p14:sldId id="426"/>
            <p14:sldId id="427"/>
            <p14:sldId id="445"/>
            <p14:sldId id="446"/>
            <p14:sldId id="447"/>
            <p14:sldId id="463"/>
            <p14:sldId id="464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9"/>
            <p14:sldId id="390"/>
            <p14:sldId id="391"/>
            <p14:sldId id="392"/>
            <p14:sldId id="393"/>
            <p14:sldId id="417"/>
            <p14:sldId id="418"/>
            <p14:sldId id="419"/>
            <p14:sldId id="420"/>
            <p14:sldId id="421"/>
            <p14:sldId id="422"/>
            <p14:sldId id="423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288"/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1481" userDrawn="1">
          <p15:clr>
            <a:srgbClr val="A4A3A4"/>
          </p15:clr>
        </p15:guide>
        <p15:guide id="3" pos="7105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pos="4475" userDrawn="1">
          <p15:clr>
            <a:srgbClr val="A4A3A4"/>
          </p15:clr>
        </p15:guide>
        <p15:guide id="6" pos="4066" userDrawn="1">
          <p15:clr>
            <a:srgbClr val="A4A3A4"/>
          </p15:clr>
        </p15:guide>
        <p15:guide id="7" orient="horz" pos="2160">
          <p15:clr>
            <a:srgbClr val="A4A3A4"/>
          </p15:clr>
        </p15:guide>
        <p15:guide id="8" pos="6107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4CCF0"/>
    <a:srgbClr val="F60885"/>
    <a:srgbClr val="0066FF"/>
    <a:srgbClr val="1D73FF"/>
    <a:srgbClr val="FF0066"/>
    <a:srgbClr val="F0EA00"/>
    <a:srgbClr val="5A4647"/>
    <a:srgbClr val="FFD8CD"/>
    <a:srgbClr val="554041"/>
    <a:srgbClr val="F8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90" autoAdjust="0"/>
    <p:restoredTop sz="89182" autoAdjust="0"/>
  </p:normalViewPr>
  <p:slideViewPr>
    <p:cSldViewPr>
      <p:cViewPr varScale="1">
        <p:scale>
          <a:sx n="115" d="100"/>
          <a:sy n="115" d="100"/>
        </p:scale>
        <p:origin x="108" y="108"/>
      </p:cViewPr>
      <p:guideLst>
        <p:guide orient="horz" pos="845"/>
        <p:guide pos="1481"/>
        <p:guide pos="7105"/>
        <p:guide orient="horz" pos="4020"/>
        <p:guide pos="4475"/>
        <p:guide pos="4066"/>
        <p:guide orient="horz" pos="2160"/>
        <p:guide pos="6107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2.fntdata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6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ECCAA-60C1-4081-B502-4903F57E361F}" type="datetimeFigureOut">
              <a:rPr lang="ko-KR" altLang="en-US" smtClean="0"/>
              <a:pPr/>
              <a:t>2019-03-14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90758-96F4-408A-9D79-B57C2AC87A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32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02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343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9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5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87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32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68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855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27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9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en-US" altLang="ko-KR" dirty="0"/>
              <a:t>2.0</a:t>
            </a:r>
            <a:r>
              <a:rPr lang="ko-KR" altLang="en-US" dirty="0"/>
              <a:t>에 대한 설명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88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024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314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77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40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68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966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42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93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443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바이럴마케팅은</a:t>
            </a:r>
            <a:r>
              <a:rPr lang="ko-KR" altLang="en-US" dirty="0"/>
              <a:t> 그 특성상 </a:t>
            </a:r>
            <a:r>
              <a:rPr lang="en-US" altLang="ko-KR" dirty="0"/>
              <a:t>SNS</a:t>
            </a:r>
            <a:r>
              <a:rPr lang="ko-KR" altLang="en-US" dirty="0"/>
              <a:t>마케팅</a:t>
            </a:r>
            <a:r>
              <a:rPr lang="en-US" altLang="ko-KR" dirty="0"/>
              <a:t>, </a:t>
            </a:r>
            <a:r>
              <a:rPr lang="ko-KR" altLang="en-US" dirty="0" err="1"/>
              <a:t>블로그마케팅</a:t>
            </a:r>
            <a:r>
              <a:rPr lang="ko-KR" altLang="en-US" baseline="0" dirty="0" err="1"/>
              <a:t>을</a:t>
            </a:r>
            <a:r>
              <a:rPr lang="ko-KR" altLang="en-US" baseline="0" dirty="0"/>
              <a:t> 포괄하는 마케팅으로도 볼 수 있다</a:t>
            </a:r>
            <a:r>
              <a:rPr lang="en-US" altLang="ko-KR" baseline="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특징이 곧 장점이다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889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921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34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91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900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55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3035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297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806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630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41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68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54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827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773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508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467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82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490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6426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53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689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5024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868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654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992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944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98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9930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687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613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91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68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998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3897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62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8061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8024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3773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859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0272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868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85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8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4414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7613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3222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7653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1279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348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862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709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3294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93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365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5405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91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309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3722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893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2886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568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995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0692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579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8566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보시다시피 </a:t>
            </a:r>
            <a:r>
              <a:rPr lang="en-US" altLang="ko-KR" dirty="0"/>
              <a:t>SNS</a:t>
            </a:r>
            <a:r>
              <a:rPr lang="ko-KR" altLang="en-US" dirty="0"/>
              <a:t>를 무분별하게 </a:t>
            </a:r>
            <a:r>
              <a:rPr lang="ko-KR" altLang="en-US" dirty="0" err="1"/>
              <a:t>사용하다보면</a:t>
            </a:r>
            <a:r>
              <a:rPr lang="ko-KR" altLang="en-US" dirty="0"/>
              <a:t> 이러한 실패를 가져올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90758-96F4-408A-9D79-B57C2AC87AD2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47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55DB-ED83-4145-A943-0A4DA359F229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42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65670-7D3F-47C6-AD5F-2B2A8302F406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8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1EA4-4725-42DC-BB44-D75E48B5EA38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8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5F261-6C82-47CD-B2D1-A3CCFDB5FC6B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831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1B099-9A38-4A2D-B9A1-8ECBD09B815A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8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9C15E-FA10-49E1-8EFB-33DAABB2FC62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72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A948-73C7-454C-ACB1-2F09A8098A26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7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4944D-B679-459C-8B36-693356FC8CB8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43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87F0-56BF-4F39-AF6E-359A4919F802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AD26D-7EF0-4B47-85C0-88D6E37E1BF9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026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7747-9271-462C-800E-35D25E9FBBA9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09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02BD6-FD26-44C7-BEA5-CCD16FE2BBBE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9AFB3-3618-4842-9EC1-C7B7F33563B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913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.jpe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4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7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3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.jpe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.jpe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.jpe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2638822" cy="2348881"/>
            <a:chOff x="0" y="0"/>
            <a:chExt cx="2638822" cy="2348881"/>
          </a:xfrm>
        </p:grpSpPr>
        <p:sp>
          <p:nvSpPr>
            <p:cNvPr id="4" name="대각선 줄무늬 3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1D73FF"/>
            </a:solidFill>
            <a:ln>
              <a:solidFill>
                <a:srgbClr val="0066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5" name="대각선 줄무늬 4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70670" y="1983611"/>
            <a:ext cx="979308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800" b="1" spc="300" dirty="0" err="1" smtClean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쌍용관</a:t>
            </a:r>
            <a:endParaRPr lang="en-US" altLang="ko-KR" sz="58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58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영화관 예매</a:t>
            </a:r>
            <a:r>
              <a:rPr lang="en-US" altLang="ko-KR" sz="58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58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 </a:t>
            </a:r>
            <a:r>
              <a:rPr lang="ko-KR" altLang="en-US" sz="5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프로그램</a:t>
            </a:r>
            <a:endParaRPr lang="en-US" altLang="ko-KR" sz="5800" b="1" spc="30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4686" y="4593412"/>
            <a:ext cx="9361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[2</a:t>
            </a:r>
            <a:r>
              <a:rPr lang="ko-KR" altLang="en-US" sz="2400" dirty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</a:t>
            </a:r>
            <a:r>
              <a:rPr lang="en-US" altLang="ko-KR" sz="24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 </a:t>
            </a:r>
            <a:r>
              <a:rPr lang="ko-KR" altLang="en-US" sz="24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김정윤 김희철 노진경 박소영 박영민 이지수 최지우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 flipH="1" flipV="1">
            <a:off x="9551591" y="4509119"/>
            <a:ext cx="2638822" cy="2348881"/>
            <a:chOff x="0" y="0"/>
            <a:chExt cx="2638822" cy="2348881"/>
          </a:xfrm>
        </p:grpSpPr>
        <p:sp>
          <p:nvSpPr>
            <p:cNvPr id="9" name="대각선 줄무늬 8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0066FF"/>
            </a:solidFill>
            <a:ln>
              <a:solidFill>
                <a:srgbClr val="0066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10" name="대각선 줄무늬 9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5" name="그룹 54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4655046" y="3717032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로그인</a:t>
            </a:r>
            <a:r>
              <a:rPr lang="en-US" altLang="ko-KR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화면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pic>
        <p:nvPicPr>
          <p:cNvPr id="68" name="Picture 6" descr="C:\Users\owner\Desktop\쌍용관\02. 설계\03. Class 설계\img\2019-02-13\로그인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2798" y="1340768"/>
            <a:ext cx="6240000" cy="2160000"/>
          </a:xfrm>
          <a:prstGeom prst="rect">
            <a:avLst/>
          </a:prstGeom>
          <a:noFill/>
        </p:spPr>
      </p:pic>
      <p:pic>
        <p:nvPicPr>
          <p:cNvPr id="69" name="Picture 5" descr="C:\Users\owner\Desktop\쌍용관\02. 설계\03. Class 설계\수정안\로그인.메인화면_수정 후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1110" y="4280636"/>
            <a:ext cx="6240000" cy="2160000"/>
          </a:xfrm>
          <a:prstGeom prst="rect">
            <a:avLst/>
          </a:prstGeom>
          <a:noFill/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0521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100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66974" y="1500174"/>
            <a:ext cx="2571768" cy="432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37554" y="2071678"/>
            <a:ext cx="5891653" cy="347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04318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101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l="2632"/>
          <a:stretch>
            <a:fillRect/>
          </a:stretch>
        </p:blipFill>
        <p:spPr bwMode="auto">
          <a:xfrm>
            <a:off x="8809850" y="1406291"/>
            <a:ext cx="2643206" cy="4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37554" y="1571612"/>
            <a:ext cx="6292651" cy="4429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29862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102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4678" y="1214422"/>
            <a:ext cx="7011578" cy="481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24098" y="1285860"/>
            <a:ext cx="300039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36668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103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52660" y="1357298"/>
            <a:ext cx="300039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08992" y="1428736"/>
            <a:ext cx="5963449" cy="445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60794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104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7554" y="1500174"/>
            <a:ext cx="5706273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1222" y="1357298"/>
            <a:ext cx="300039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64019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105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090" y="3214686"/>
            <a:ext cx="4061571" cy="326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51868" y="1142984"/>
            <a:ext cx="6000792" cy="1858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6080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106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08992" y="1285860"/>
            <a:ext cx="5752392" cy="4619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23966" y="3786190"/>
            <a:ext cx="447264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808833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107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08992" y="1357298"/>
            <a:ext cx="5143537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8214" y="3714752"/>
            <a:ext cx="4776795" cy="292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418440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108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7554" y="1428736"/>
            <a:ext cx="5357850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6842" y="2928934"/>
            <a:ext cx="4280743" cy="3629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13410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109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7554" y="1428736"/>
            <a:ext cx="550533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95404" y="2857496"/>
            <a:ext cx="428628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7857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4655046" y="3717032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예매 관리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4" descr="C:\Users\owner\Desktop\쌍용관\02. 설계\03. Class 설계\img\2019-02-13\예매관리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7494" y="1413016"/>
            <a:ext cx="6240000" cy="2160000"/>
          </a:xfrm>
          <a:prstGeom prst="rect">
            <a:avLst/>
          </a:prstGeom>
          <a:noFill/>
        </p:spPr>
      </p:pic>
      <p:pic>
        <p:nvPicPr>
          <p:cNvPr id="19" name="Picture 5" descr="C:\Users\owner\Desktop\쌍용관\02. 설계\03. Class 설계\수정안\예매 관리_수정 후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0406" y="4267936"/>
            <a:ext cx="6240000" cy="21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1583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8.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시연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110</a:t>
            </a:fld>
            <a:endParaRPr lang="ko-KR" altLang="en-US"/>
          </a:p>
        </p:txBody>
      </p:sp>
      <p:sp>
        <p:nvSpPr>
          <p:cNvPr id="19" name="순서도: 대조 18"/>
          <p:cNvSpPr/>
          <p:nvPr/>
        </p:nvSpPr>
        <p:spPr>
          <a:xfrm>
            <a:off x="6239222" y="2636912"/>
            <a:ext cx="1296144" cy="2160240"/>
          </a:xfrm>
          <a:prstGeom prst="flowChartCollate">
            <a:avLst/>
          </a:prstGeom>
          <a:gradFill flip="none" rotWithShape="1">
            <a:gsLst>
              <a:gs pos="30000">
                <a:schemeClr val="bg1">
                  <a:lumMod val="65000"/>
                </a:schemeClr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17400000" scaled="0"/>
            <a:tileRect/>
          </a:gradFill>
          <a:ln>
            <a:gradFill>
              <a:gsLst>
                <a:gs pos="30000">
                  <a:schemeClr val="tx1">
                    <a:lumMod val="65000"/>
                    <a:lumOff val="3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61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2638822" cy="2348881"/>
            <a:chOff x="0" y="0"/>
            <a:chExt cx="2638822" cy="2348881"/>
          </a:xfrm>
        </p:grpSpPr>
        <p:sp>
          <p:nvSpPr>
            <p:cNvPr id="4" name="대각선 줄무늬 3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0066FF"/>
            </a:solidFill>
            <a:ln>
              <a:solidFill>
                <a:srgbClr val="0066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5" name="대각선 줄무늬 4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630710" y="2780928"/>
            <a:ext cx="892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</a:t>
            </a:r>
            <a:r>
              <a:rPr lang="en-US" altLang="ko-KR" sz="7200" b="1" spc="300" dirty="0" err="1" smtClean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</a:t>
            </a:r>
            <a:r>
              <a:rPr lang="en-US" altLang="ko-KR" sz="7200" b="1" spc="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 flipH="1" flipV="1">
            <a:off x="9551591" y="4509119"/>
            <a:ext cx="2638822" cy="2348881"/>
            <a:chOff x="0" y="0"/>
            <a:chExt cx="2638822" cy="2348881"/>
          </a:xfrm>
        </p:grpSpPr>
        <p:sp>
          <p:nvSpPr>
            <p:cNvPr id="9" name="대각선 줄무늬 8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0066FF"/>
            </a:solidFill>
            <a:ln>
              <a:solidFill>
                <a:srgbClr val="0066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10" name="대각선 줄무늬 9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3820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0"/>
            <a:ext cx="2638822" cy="2348881"/>
            <a:chOff x="0" y="0"/>
            <a:chExt cx="2638822" cy="2348881"/>
          </a:xfrm>
        </p:grpSpPr>
        <p:sp>
          <p:nvSpPr>
            <p:cNvPr id="4" name="대각선 줄무늬 3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0066FF"/>
            </a:solidFill>
            <a:ln>
              <a:solidFill>
                <a:srgbClr val="0066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5" name="대각선 줄무늬 4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630710" y="2780928"/>
            <a:ext cx="892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</a:t>
            </a:r>
            <a:r>
              <a:rPr lang="en-US" altLang="ko-KR" sz="7200" b="1" spc="300" dirty="0" smtClean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You!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" name="그룹 7"/>
          <p:cNvGrpSpPr/>
          <p:nvPr/>
        </p:nvGrpSpPr>
        <p:grpSpPr>
          <a:xfrm flipH="1" flipV="1">
            <a:off x="9551591" y="4509119"/>
            <a:ext cx="2638822" cy="2348881"/>
            <a:chOff x="0" y="0"/>
            <a:chExt cx="2638822" cy="2348881"/>
          </a:xfrm>
        </p:grpSpPr>
        <p:sp>
          <p:nvSpPr>
            <p:cNvPr id="9" name="대각선 줄무늬 8"/>
            <p:cNvSpPr/>
            <p:nvPr/>
          </p:nvSpPr>
          <p:spPr>
            <a:xfrm>
              <a:off x="0" y="0"/>
              <a:ext cx="2062758" cy="1844824"/>
            </a:xfrm>
            <a:prstGeom prst="diagStripe">
              <a:avLst>
                <a:gd name="adj" fmla="val 47321"/>
              </a:avLst>
            </a:prstGeom>
            <a:solidFill>
              <a:srgbClr val="0066FF"/>
            </a:solidFill>
            <a:ln>
              <a:solidFill>
                <a:srgbClr val="0066FF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10" name="대각선 줄무늬 9"/>
            <p:cNvSpPr/>
            <p:nvPr/>
          </p:nvSpPr>
          <p:spPr>
            <a:xfrm>
              <a:off x="0" y="0"/>
              <a:ext cx="2638822" cy="2348881"/>
            </a:xfrm>
            <a:prstGeom prst="diagStripe">
              <a:avLst>
                <a:gd name="adj" fmla="val 78563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2000" dirty="0">
                <a:ln w="12700">
                  <a:noFill/>
                  <a:prstDash val="solid"/>
                </a:ln>
                <a:solidFill>
                  <a:schemeClr val="bg1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3820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2422798" y="1412776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파일 관리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2" descr="C:\Users\owner\Desktop\쌍용관\02. 설계\03. Class 설계\수정안\파일 관리_추가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188" y="2061750"/>
            <a:ext cx="8580000" cy="432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8701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노진경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6" name="Picture 2" descr="C:\Users\owner\Desktop\프로젝트 자료2\클래스다이어그림\MovieMan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0430" y="1628431"/>
            <a:ext cx="9429816" cy="522956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 flipH="1">
            <a:off x="2422798" y="1187460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영화 관리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5970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5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노진경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0" name="Picture 2" descr="C:\Users\owner\Desktop\프로젝트 자료2\클래스다이어그림\OnScreenMan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8992" y="1669370"/>
            <a:ext cx="9429816" cy="504577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 flipH="1">
            <a:off x="2422798" y="1187460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상영 관리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418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7606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2422798" y="1412776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 관리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9188" y="2207395"/>
            <a:ext cx="8580000" cy="4028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2545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2422798" y="1412776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스낵 관리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9188" y="2207395"/>
            <a:ext cx="8580000" cy="4028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8062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최지우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4655046" y="3717032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정산 관리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7" name="Picture 3" descr="C:\Users\owner\Desktop\쌍용관\02. 설계\03. Class 설계\img\2019-02-13\정산관리.PN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2798" y="1412776"/>
            <a:ext cx="6240000" cy="2160000"/>
          </a:xfrm>
          <a:prstGeom prst="rect">
            <a:avLst/>
          </a:prstGeom>
          <a:noFill/>
        </p:spPr>
      </p:pic>
      <p:pic>
        <p:nvPicPr>
          <p:cNvPr id="20" name="Picture 4" descr="C:\Users\owner\Desktop\쌍용관\02. 설계\03. Class 설계\수정안\정산 관리_수정 후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1110" y="4284588"/>
            <a:ext cx="6240000" cy="21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2990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5" name="그룹 54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4655046" y="4643446"/>
            <a:ext cx="2940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7554" y="1142984"/>
            <a:ext cx="9373032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5880892" y="4214818"/>
            <a:ext cx="264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마이 페이지</a:t>
            </a:r>
            <a:endParaRPr lang="ko-KR" altLang="en-US" i="1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ko-KR" altLang="en-US" b="1" dirty="0" err="1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894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6523834" y="5072074"/>
            <a:ext cx="2940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0826" y="4572008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▶영화 목록</a:t>
            </a:r>
            <a:r>
              <a:rPr lang="en-US" altLang="ko-KR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영화 상세 정보</a:t>
            </a:r>
            <a:endParaRPr lang="ko-KR" altLang="en-US" b="1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6116" y="1071546"/>
            <a:ext cx="9622275" cy="354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80452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598" y="283295"/>
            <a:ext cx="194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066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ndex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2360" y="1560567"/>
            <a:ext cx="44727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목적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설명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업무 분담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개발 환경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간트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차트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622598" y="1052736"/>
            <a:ext cx="108012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31310" y="1560567"/>
            <a:ext cx="40407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 DB ERD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 다이어그램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 UI/UX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</a:t>
            </a:r>
            <a:endParaRPr lang="en-US" altLang="ko-KR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8. 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</a:t>
            </a:r>
            <a:endParaRPr lang="ko-KR" alt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923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4655046" y="4643446"/>
            <a:ext cx="2940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4678" y="1071546"/>
            <a:ext cx="9595668" cy="282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595008" y="4071942"/>
            <a:ext cx="400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</a:t>
            </a:r>
            <a:r>
              <a:rPr lang="ko-KR" altLang="en-US" dirty="0" err="1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한줄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평 조회</a:t>
            </a:r>
            <a:r>
              <a:rPr lang="en-US" altLang="ko-KR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err="1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한줄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평 작성</a:t>
            </a:r>
            <a:r>
              <a:rPr lang="en-US" altLang="ko-KR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DAO</a:t>
            </a:r>
            <a:endParaRPr lang="ko-KR" altLang="en-US" b="1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650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4655046" y="4643446"/>
            <a:ext cx="2940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endParaRPr lang="en-US" altLang="ko-KR" dirty="0" smtClean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8992" y="1071546"/>
            <a:ext cx="9492490" cy="346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5452264" y="4643446"/>
            <a:ext cx="3286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▶좌석 조회</a:t>
            </a:r>
            <a:r>
              <a:rPr lang="en-US" altLang="ko-KR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좌석 선택</a:t>
            </a:r>
            <a:endParaRPr lang="ko-KR" altLang="en-US" b="1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079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2278782" y="1556792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메인 화면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6774" y="1988840"/>
            <a:ext cx="9672367" cy="271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06602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5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2599060" y="1763524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포인트 충전 화면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42" name="Picture 2" descr="C:\Users\owner\Desktop\ClientPointClassDiagram.jpg"/>
          <p:cNvPicPr>
            <a:picLocks noChangeAspect="1" noChangeArrowheads="1"/>
          </p:cNvPicPr>
          <p:nvPr/>
        </p:nvPicPr>
        <p:blipFill>
          <a:blip r:embed="rId3" cstate="print"/>
          <a:srcRect l="3644" t="44717"/>
          <a:stretch>
            <a:fillRect/>
          </a:stretch>
        </p:blipFill>
        <p:spPr bwMode="auto">
          <a:xfrm>
            <a:off x="2278782" y="2348880"/>
            <a:ext cx="9540248" cy="2304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76333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2350790" y="1259468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스낵 화면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8782" y="1700808"/>
            <a:ext cx="9505056" cy="430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02727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5" name="그룹 54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2308992" y="1214422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로그인</a:t>
            </a:r>
            <a:r>
              <a:rPr lang="en-US" altLang="ko-KR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  <a:r>
              <a:rPr lang="en-US" altLang="ko-KR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dirty="0" err="1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계정찾기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4744" y="1634413"/>
            <a:ext cx="8715436" cy="489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9372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6.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클래스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다이어그램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flipH="1">
            <a:off x="2308992" y="1214422"/>
            <a:ext cx="42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▶ 영화 예매</a:t>
            </a:r>
            <a:r>
              <a:rPr lang="en-US" altLang="ko-KR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dirty="0" smtClean="0">
                <a:ln w="12700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스낵 구매 내역 확인 및 취소 </a:t>
            </a:r>
            <a:endParaRPr lang="ko-KR" altLang="en-US" dirty="0">
              <a:ln w="12700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496" y="2428868"/>
            <a:ext cx="9047171" cy="272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406324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pic>
        <p:nvPicPr>
          <p:cNvPr id="42" name="Picture 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4846" y="2277916"/>
            <a:ext cx="4560570" cy="2937510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  <p:pic>
        <p:nvPicPr>
          <p:cNvPr id="47" name="Picture 2" descr="C:\Users\owner\Desktop\쌍용관\05. 발표 자료\이미지\로그인.PN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66945" y="1772816"/>
            <a:ext cx="2255835" cy="3947711"/>
          </a:xfrm>
          <a:prstGeom prst="rect">
            <a:avLst/>
          </a:prstGeom>
          <a:noFill/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27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7193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Picture 2" descr="C:\Users\owner\Desktop\쌍용관\05. 발표 자료\이미지\예매 관리_메인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5286" y="1844824"/>
            <a:ext cx="4269701" cy="350664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82838" y="2708920"/>
            <a:ext cx="3371850" cy="925830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82838" y="3785622"/>
            <a:ext cx="2908935" cy="788670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2479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29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" name="Picture 2" descr="C:\Users\owner\Desktop\쌍용관\05. 발표 자료\이미지\예매 관리_예매_에러1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8073" y="1844824"/>
            <a:ext cx="4269701" cy="3506642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0790" y="2769470"/>
            <a:ext cx="4383405" cy="1657350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015885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4" name="TextBox 3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1.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목적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설명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2278782" y="1404640"/>
            <a:ext cx="943304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목적</a:t>
            </a:r>
            <a:endParaRPr lang="en-US" altLang="ko-KR" sz="2800" b="1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000">
              <a:lnSpc>
                <a:spcPct val="150000"/>
              </a:lnSpc>
            </a:pPr>
            <a:r>
              <a:rPr lang="en-US" altLang="ko-KR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OOP </a:t>
            </a:r>
            <a:r>
              <a:rPr lang="ko-KR" altLang="en-US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언어인 </a:t>
            </a:r>
            <a:r>
              <a:rPr lang="en-US" altLang="ko-KR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Java</a:t>
            </a:r>
            <a:r>
              <a:rPr lang="ko-KR" altLang="en-US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를 사용하여 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실생활에 적용할 수 있는 자바 </a:t>
            </a:r>
            <a:r>
              <a:rPr lang="ko-KR" altLang="en-US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애플리케이션을 </a:t>
            </a:r>
            <a:endParaRPr lang="en-US" altLang="ko-KR" sz="2000" b="1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000">
              <a:lnSpc>
                <a:spcPct val="150000"/>
              </a:lnSpc>
            </a:pPr>
            <a:r>
              <a:rPr lang="ko-KR" altLang="en-US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만들어 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본다</a:t>
            </a:r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2000" b="1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설명</a:t>
            </a:r>
            <a:endParaRPr lang="en-US" altLang="ko-KR" sz="2800" b="1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000">
              <a:lnSpc>
                <a:spcPct val="150000"/>
              </a:lnSpc>
            </a:pPr>
            <a:r>
              <a:rPr lang="en-US" altLang="ko-KR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개월 </a:t>
            </a:r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(8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</a:t>
            </a:r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기간 동안 영화 예매</a:t>
            </a:r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관리 프로그램을 </a:t>
            </a:r>
            <a:r>
              <a:rPr lang="ko-KR" altLang="en-US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</a:t>
            </a:r>
            <a:r>
              <a:rPr lang="en-US" altLang="ko-KR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단위 환경에서 </a:t>
            </a:r>
            <a:endParaRPr lang="en-US" altLang="ko-KR" sz="2000" b="1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000">
              <a:lnSpc>
                <a:spcPct val="150000"/>
              </a:lnSpc>
            </a:pPr>
            <a:r>
              <a:rPr lang="ko-KR" altLang="en-US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분석부터 배포까지 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모듈화하여 작업을 수행한다</a:t>
            </a:r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</a:t>
            </a:r>
            <a:endParaRPr lang="en-US" altLang="ko-KR" sz="2000" b="1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000">
              <a:lnSpc>
                <a:spcPct val="150000"/>
              </a:lnSpc>
            </a:pPr>
            <a:r>
              <a:rPr lang="ko-KR" altLang="en-US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실습 과정을 통해 예비 개발자로서의 업무 능력 향상과 </a:t>
            </a:r>
            <a:endParaRPr lang="en-US" altLang="ko-KR" sz="2000" b="1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80000">
              <a:lnSpc>
                <a:spcPct val="150000"/>
              </a:lnSpc>
            </a:pPr>
            <a:r>
              <a:rPr lang="en-US" altLang="ko-KR" sz="2000" b="1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NCS </a:t>
            </a:r>
            <a:r>
              <a:rPr lang="ko-KR" altLang="en-US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직무 능력 강화를 목표로 한다</a:t>
            </a:r>
            <a:r>
              <a:rPr lang="en-US" altLang="ko-KR" sz="2000" b="1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en-US" altLang="ko-KR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8012" y="2258939"/>
            <a:ext cx="2818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목적 </a:t>
            </a:r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설명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 소개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028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30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" name="Picture 2" descr="C:\Users\owner\Desktop\쌍용관\05. 발표 자료\이미지\예매 관리_예매_에러2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22049" y="2875108"/>
            <a:ext cx="4269701" cy="3506642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4806" y="1412776"/>
            <a:ext cx="6097905" cy="1188720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586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31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" name="Picture 2" descr="C:\Users\owner\Desktop\쌍용관\05. 발표 자료\이미지\예매 관리_초기화.PN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8073" y="1988840"/>
            <a:ext cx="4269701" cy="3506642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7593" y="2519151"/>
            <a:ext cx="4063365" cy="2446020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651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32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22" name="Picture 2" descr="C:\Users\owner\Desktop\예매 관리_좌석_메인 화면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2129" y="1866574"/>
            <a:ext cx="4269701" cy="3506642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7553" y="2564525"/>
            <a:ext cx="5021580" cy="2110740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57490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33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146" name="Picture 2" descr="C:\Users\owner\Desktop\예매 관리_좌석_부족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5326" y="1675679"/>
            <a:ext cx="4269701" cy="3506642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2459" y="2128838"/>
            <a:ext cx="4394835" cy="1560195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2459" y="5472648"/>
            <a:ext cx="6463665" cy="548640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7036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34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170" name="Picture 2" descr="C:\Users\owner\Desktop\예매 관리_좌석_초과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98113" y="1844824"/>
            <a:ext cx="4269701" cy="3506642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4766" y="2257978"/>
            <a:ext cx="4954905" cy="2680335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6326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35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194" name="Picture 2" descr="C:\Users\owner\Desktop\예매 관리_좌석_예매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9487" y="1866574"/>
            <a:ext cx="4269701" cy="3506642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6774" y="2949097"/>
            <a:ext cx="4573429" cy="1341596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27016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박영민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36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218" name="Picture 2" descr="C:\Users\owner\Desktop\예매 관리_예매 완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9487" y="1844824"/>
            <a:ext cx="4269701" cy="3506642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17593" y="2375135"/>
            <a:ext cx="4063365" cy="2446020"/>
          </a:xfrm>
          <a:prstGeom prst="rect">
            <a:avLst/>
          </a:prstGeom>
          <a:noFill/>
          <a:ln w="9525">
            <a:solidFill>
              <a:schemeClr val="tx1">
                <a:alpha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0670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노진경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37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66842" y="1214422"/>
            <a:ext cx="3982249" cy="4944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3240" y="1928802"/>
            <a:ext cx="5423275" cy="3524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88471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노진경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38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6709" y="1142984"/>
            <a:ext cx="5109531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51802" y="1928802"/>
            <a:ext cx="4604526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095602" y="4500570"/>
            <a:ext cx="24860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91646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노진경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39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52396" y="1142984"/>
            <a:ext cx="5299879" cy="530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8412" y="4500570"/>
            <a:ext cx="24860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3834" y="4500570"/>
            <a:ext cx="24955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23240" y="1285860"/>
            <a:ext cx="428628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55152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" name="육각형 4"/>
          <p:cNvSpPr/>
          <p:nvPr/>
        </p:nvSpPr>
        <p:spPr>
          <a:xfrm rot="16200000">
            <a:off x="5298325" y="1724588"/>
            <a:ext cx="1643138" cy="1690562"/>
          </a:xfrm>
          <a:prstGeom prst="hexagon">
            <a:avLst/>
          </a:prstGeom>
          <a:solidFill>
            <a:srgbClr val="0066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28" name="육각형 27"/>
          <p:cNvSpPr/>
          <p:nvPr/>
        </p:nvSpPr>
        <p:spPr>
          <a:xfrm rot="16200000">
            <a:off x="7105742" y="1717883"/>
            <a:ext cx="1643138" cy="1690562"/>
          </a:xfrm>
          <a:prstGeom prst="hexagon">
            <a:avLst/>
          </a:prstGeom>
          <a:solidFill>
            <a:srgbClr val="34CCF0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29" name="육각형 28"/>
          <p:cNvSpPr/>
          <p:nvPr/>
        </p:nvSpPr>
        <p:spPr>
          <a:xfrm rot="16200000">
            <a:off x="4382377" y="3001697"/>
            <a:ext cx="1643140" cy="1690562"/>
          </a:xfrm>
          <a:prstGeom prst="hexagon">
            <a:avLst/>
          </a:prstGeom>
          <a:solidFill>
            <a:srgbClr val="34CCF0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0" name="육각형 29"/>
          <p:cNvSpPr/>
          <p:nvPr/>
        </p:nvSpPr>
        <p:spPr>
          <a:xfrm rot="16200000">
            <a:off x="5284039" y="4297842"/>
            <a:ext cx="1643140" cy="1690562"/>
          </a:xfrm>
          <a:prstGeom prst="hexagon">
            <a:avLst/>
          </a:prstGeom>
          <a:solidFill>
            <a:srgbClr val="0066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1" name="육각형 30"/>
          <p:cNvSpPr/>
          <p:nvPr/>
        </p:nvSpPr>
        <p:spPr>
          <a:xfrm rot="16200000">
            <a:off x="7105738" y="4297843"/>
            <a:ext cx="1643146" cy="1690563"/>
          </a:xfrm>
          <a:prstGeom prst="hexagon">
            <a:avLst/>
          </a:prstGeom>
          <a:solidFill>
            <a:srgbClr val="34CCF0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2" name="육각형 31"/>
          <p:cNvSpPr/>
          <p:nvPr/>
        </p:nvSpPr>
        <p:spPr>
          <a:xfrm rot="16200000">
            <a:off x="8028755" y="3001695"/>
            <a:ext cx="1643137" cy="1690565"/>
          </a:xfrm>
          <a:prstGeom prst="hexagon">
            <a:avLst/>
          </a:prstGeom>
          <a:solidFill>
            <a:srgbClr val="0066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7" name="육각형 6"/>
          <p:cNvSpPr/>
          <p:nvPr/>
        </p:nvSpPr>
        <p:spPr>
          <a:xfrm rot="16200000">
            <a:off x="6244202" y="3005090"/>
            <a:ext cx="1539836" cy="1693811"/>
          </a:xfrm>
          <a:prstGeom prst="hexagon">
            <a:avLst/>
          </a:prstGeom>
          <a:solidFill>
            <a:srgbClr val="0066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32668" y="3615407"/>
            <a:ext cx="136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박영민</a:t>
            </a:r>
            <a:endParaRPr lang="en-US" altLang="ko-KR" sz="2400" dirty="0" smtClean="0">
              <a:ln w="12700">
                <a:noFill/>
                <a:prstDash val="solid"/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 소개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04. </a:t>
            </a:r>
            <a:r>
              <a:rPr lang="ko-KR" altLang="en-US" sz="2000" dirty="0" err="1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간트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차트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0" name="TextBox 49"/>
            <p:cNvSpPr txBox="1"/>
            <p:nvPr/>
          </p:nvSpPr>
          <p:spPr>
            <a:xfrm>
              <a:off x="2278781" y="404664"/>
              <a:ext cx="92890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2.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팀원 소개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/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업무 분담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47134" y="2319263"/>
            <a:ext cx="136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노진경</a:t>
            </a:r>
            <a:endParaRPr lang="en-US" altLang="ko-KR" sz="2400" dirty="0" smtClean="0">
              <a:ln w="12700">
                <a:noFill/>
                <a:prstDash val="solid"/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47334" y="2319263"/>
            <a:ext cx="136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이지수</a:t>
            </a:r>
            <a:endParaRPr lang="en-US" altLang="ko-KR" sz="2400" dirty="0" smtClean="0">
              <a:ln w="12700">
                <a:noFill/>
                <a:prstDash val="solid"/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11030" y="3611116"/>
            <a:ext cx="136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김희철</a:t>
            </a:r>
            <a:endParaRPr lang="en-US" altLang="ko-KR" sz="2400" dirty="0" smtClean="0">
              <a:ln w="12700">
                <a:noFill/>
                <a:prstDash val="solid"/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83438" y="3615407"/>
            <a:ext cx="136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최지우</a:t>
            </a:r>
            <a:endParaRPr lang="en-US" altLang="ko-KR" sz="2400" dirty="0" smtClean="0">
              <a:ln w="12700">
                <a:noFill/>
                <a:prstDash val="solid"/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09034" y="4911551"/>
            <a:ext cx="136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김정윤</a:t>
            </a:r>
            <a:endParaRPr lang="en-US" altLang="ko-KR" sz="2400" dirty="0" smtClean="0">
              <a:ln w="12700">
                <a:noFill/>
                <a:prstDash val="solid"/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34634" y="4911551"/>
            <a:ext cx="1362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n w="12700">
                  <a:noFill/>
                  <a:prstDash val="solid"/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박소영</a:t>
            </a:r>
            <a:endParaRPr lang="en-US" altLang="ko-KR" sz="2400" dirty="0" smtClean="0">
              <a:ln w="12700">
                <a:noFill/>
                <a:prstDash val="solid"/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3" name="슬라이드 번호 개체 틀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828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노진경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40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80892" y="1000108"/>
            <a:ext cx="5992031" cy="5389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23768" y="1857364"/>
            <a:ext cx="24669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51802" y="1071546"/>
            <a:ext cx="3694177" cy="2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51802" y="2857496"/>
            <a:ext cx="3714777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51802" y="4500570"/>
            <a:ext cx="3714776" cy="202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8598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노진경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41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6710" y="1142984"/>
            <a:ext cx="506183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52462" y="2857496"/>
            <a:ext cx="24955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94678" y="1142984"/>
            <a:ext cx="4214842" cy="5276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901465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노진경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42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23834" y="1071546"/>
            <a:ext cx="5333216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94678" y="1071546"/>
            <a:ext cx="4214842" cy="5572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4283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43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54" y="1700808"/>
            <a:ext cx="3032772" cy="4060657"/>
          </a:xfrm>
          <a:prstGeom prst="rect">
            <a:avLst/>
          </a:prstGeom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6" y="1710310"/>
            <a:ext cx="4760162" cy="10972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6" y="2945559"/>
            <a:ext cx="4787380" cy="2800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31486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44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54" y="1700808"/>
            <a:ext cx="3032771" cy="4060657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06" y="1700807"/>
            <a:ext cx="5292609" cy="4060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5133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45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896" y="1700808"/>
            <a:ext cx="3025894" cy="4060657"/>
          </a:xfrm>
          <a:prstGeom prst="rect">
            <a:avLst/>
          </a:prstGeom>
          <a:ln>
            <a:noFill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22" y="2060848"/>
            <a:ext cx="5143088" cy="967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21" y="3496914"/>
            <a:ext cx="5112410" cy="14714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6700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46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44" y="1700808"/>
            <a:ext cx="5402846" cy="41373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8327454" y="1700808"/>
            <a:ext cx="3577893" cy="4060657"/>
            <a:chOff x="7989920" y="1119325"/>
            <a:chExt cx="3577893" cy="40606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920" y="1119325"/>
              <a:ext cx="3025894" cy="40606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9458" y="1492822"/>
              <a:ext cx="2506531" cy="91359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4195" y="1986454"/>
              <a:ext cx="2506531" cy="101475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2862" y="2553088"/>
              <a:ext cx="2514951" cy="111458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6389" y="4085643"/>
              <a:ext cx="2552956" cy="97933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091" y="3207236"/>
              <a:ext cx="2534004" cy="1114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512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47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0" y="1844824"/>
            <a:ext cx="5848296" cy="32403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8327454" y="1700808"/>
            <a:ext cx="3025894" cy="4060657"/>
            <a:chOff x="8399461" y="1587198"/>
            <a:chExt cx="3025894" cy="40606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461" y="1587198"/>
              <a:ext cx="3025894" cy="40606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6463" y="1830385"/>
              <a:ext cx="2514951" cy="139084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2449" y="3667379"/>
              <a:ext cx="2514951" cy="1114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0834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48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0" y="2065631"/>
            <a:ext cx="5848296" cy="2798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54" y="1700808"/>
            <a:ext cx="3025894" cy="4060656"/>
          </a:xfrm>
          <a:prstGeom prst="rect">
            <a:avLst/>
          </a:prstGeom>
          <a:ln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925" y="4221088"/>
            <a:ext cx="2514951" cy="9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904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49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06" y="1754347"/>
            <a:ext cx="4361621" cy="7663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84" y="2785132"/>
            <a:ext cx="4346543" cy="2998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6273" y="1844824"/>
            <a:ext cx="3937282" cy="35066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2734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27"/>
          <p:cNvGrpSpPr/>
          <p:nvPr/>
        </p:nvGrpSpPr>
        <p:grpSpPr>
          <a:xfrm>
            <a:off x="2278781" y="188640"/>
            <a:ext cx="9289032" cy="830997"/>
            <a:chOff x="2278781" y="332656"/>
            <a:chExt cx="9289032" cy="830997"/>
          </a:xfrm>
        </p:grpSpPr>
        <p:sp>
          <p:nvSpPr>
            <p:cNvPr id="29" name="TextBox 28"/>
            <p:cNvSpPr txBox="1"/>
            <p:nvPr/>
          </p:nvSpPr>
          <p:spPr>
            <a:xfrm>
              <a:off x="2278781" y="332656"/>
              <a:ext cx="54726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3.</a:t>
              </a:r>
              <a:r>
                <a:rPr lang="en-US" altLang="ko-KR" sz="4800" b="1" dirty="0" smtClean="0">
                  <a:solidFill>
                    <a:srgbClr val="F6088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32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개발 환경</a:t>
              </a:r>
              <a:endParaRPr lang="ko-KR" altLang="en-US" sz="32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8822" y="1628378"/>
            <a:ext cx="6030512" cy="1367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8" name="직선 연결선 27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04. </a:t>
            </a:r>
            <a:r>
              <a:rPr lang="ko-KR" altLang="en-US" sz="2000" dirty="0" err="1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간트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차트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05. DB ERD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8822" y="3716610"/>
            <a:ext cx="7282339" cy="864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  <a:alpha val="30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8822" y="5347293"/>
            <a:ext cx="3374231" cy="962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02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50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2" y="1929863"/>
            <a:ext cx="4269026" cy="2998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537" y="1754347"/>
            <a:ext cx="3437895" cy="3086292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574" y="4964316"/>
            <a:ext cx="2406319" cy="98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30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51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11" y="1191667"/>
            <a:ext cx="3095457" cy="516468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/>
          <p:cNvGrpSpPr/>
          <p:nvPr/>
        </p:nvGrpSpPr>
        <p:grpSpPr>
          <a:xfrm>
            <a:off x="7464145" y="1909427"/>
            <a:ext cx="3437895" cy="3516485"/>
            <a:chOff x="7740537" y="1575565"/>
            <a:chExt cx="3437895" cy="3516485"/>
          </a:xfrm>
        </p:grpSpPr>
        <p:pic>
          <p:nvPicPr>
            <p:cNvPr id="18" name="Picture 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0537" y="1754347"/>
              <a:ext cx="3437895" cy="3086292"/>
            </a:xfrm>
            <a:prstGeom prst="rect">
              <a:avLst/>
            </a:prstGeom>
            <a:noFill/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1430" y="1575565"/>
              <a:ext cx="2514951" cy="111458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692" y="2230336"/>
              <a:ext cx="2657846" cy="111458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402" y="2797003"/>
              <a:ext cx="2629267" cy="111458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692" y="3374765"/>
              <a:ext cx="2934109" cy="111458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577" y="3977469"/>
              <a:ext cx="2514951" cy="1114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9761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52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85" y="2148831"/>
            <a:ext cx="5232689" cy="2560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537" y="2121538"/>
            <a:ext cx="3437895" cy="29451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6962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53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01" y="1965135"/>
            <a:ext cx="5232689" cy="677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5446" y="1916832"/>
            <a:ext cx="2776499" cy="4333022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01" y="3326977"/>
            <a:ext cx="5232689" cy="2036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104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54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0" y="1916832"/>
            <a:ext cx="5680485" cy="1527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5446" y="1916832"/>
            <a:ext cx="2776499" cy="43330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797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55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5446" y="1916833"/>
            <a:ext cx="2776499" cy="4333021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15" y="2000969"/>
            <a:ext cx="5786139" cy="25801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9822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56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7637" y="2132856"/>
            <a:ext cx="4040176" cy="3069483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15" y="2132856"/>
            <a:ext cx="4819655" cy="677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83" y="3345669"/>
            <a:ext cx="4863888" cy="1854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1273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57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46" y="2132856"/>
            <a:ext cx="5082623" cy="26668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7527638" y="2132856"/>
            <a:ext cx="4040174" cy="4313116"/>
            <a:chOff x="7527638" y="2043235"/>
            <a:chExt cx="4040174" cy="4313116"/>
          </a:xfrm>
        </p:grpSpPr>
        <p:pic>
          <p:nvPicPr>
            <p:cNvPr id="18" name="Picture 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27638" y="2043235"/>
              <a:ext cx="4040174" cy="3069483"/>
            </a:xfrm>
            <a:prstGeom prst="rect">
              <a:avLst/>
            </a:prstGeom>
            <a:noFill/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0249" y="5241770"/>
              <a:ext cx="2514951" cy="1114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00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58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10" y="1484784"/>
            <a:ext cx="2729207" cy="50131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6815286" y="1481055"/>
            <a:ext cx="4222554" cy="5057858"/>
            <a:chOff x="7031310" y="1481055"/>
            <a:chExt cx="4222554" cy="5057858"/>
          </a:xfrm>
        </p:grpSpPr>
        <p:pic>
          <p:nvPicPr>
            <p:cNvPr id="18" name="Picture 2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31310" y="1481055"/>
              <a:ext cx="4222554" cy="3760714"/>
            </a:xfrm>
            <a:prstGeom prst="rect">
              <a:avLst/>
            </a:prstGeom>
            <a:noFill/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8913" y="5424332"/>
              <a:ext cx="2514951" cy="1114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36716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김정윤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59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47334" y="1844824"/>
            <a:ext cx="4222554" cy="3760712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06" y="2308556"/>
            <a:ext cx="4566953" cy="16741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237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27"/>
          <p:cNvGrpSpPr/>
          <p:nvPr/>
        </p:nvGrpSpPr>
        <p:grpSpPr>
          <a:xfrm>
            <a:off x="2278781" y="188640"/>
            <a:ext cx="9289032" cy="830997"/>
            <a:chOff x="2278781" y="332656"/>
            <a:chExt cx="9289032" cy="830997"/>
          </a:xfrm>
        </p:grpSpPr>
        <p:sp>
          <p:nvSpPr>
            <p:cNvPr id="29" name="TextBox 28"/>
            <p:cNvSpPr txBox="1"/>
            <p:nvPr/>
          </p:nvSpPr>
          <p:spPr>
            <a:xfrm>
              <a:off x="2278781" y="332656"/>
              <a:ext cx="54726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3.</a:t>
              </a:r>
              <a:r>
                <a:rPr lang="en-US" altLang="ko-KR" sz="4800" b="1" dirty="0" smtClean="0">
                  <a:solidFill>
                    <a:srgbClr val="F6088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3200" b="1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프로젝트 개발 환경</a:t>
              </a:r>
              <a:endParaRPr lang="ko-KR" altLang="en-US" sz="32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직선 연결선 27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04. </a:t>
            </a:r>
            <a:r>
              <a:rPr lang="ko-KR" altLang="en-US" sz="2000" dirty="0" err="1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간트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차트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05. DB ERD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8822" y="1628800"/>
            <a:ext cx="3651265" cy="1008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8822" y="3259037"/>
            <a:ext cx="3415506" cy="2762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alpha val="4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02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최지우</a:t>
              </a:r>
              <a:endPara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>
          <a:xfrm>
            <a:off x="8381222" y="6000768"/>
            <a:ext cx="3273058" cy="365125"/>
          </a:xfrm>
        </p:spPr>
        <p:txBody>
          <a:bodyPr/>
          <a:lstStyle/>
          <a:p>
            <a:r>
              <a:rPr lang="ko-KR" altLang="en-US" dirty="0" smtClean="0"/>
              <a:t>로그인 </a:t>
            </a:r>
            <a:r>
              <a:rPr lang="ko-KR" altLang="en-US" dirty="0" err="1" smtClean="0"/>
              <a:t>했을떄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나 비밀번호가 공백일때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494806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아래처럼 작성</a:t>
            </a:r>
            <a:endParaRPr lang="ko-KR" altLang="en-US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3240" y="1071546"/>
            <a:ext cx="6072230" cy="51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9095602" y="6000768"/>
            <a:ext cx="1500198" cy="71438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024164" y="4071942"/>
            <a:ext cx="2543175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81288" y="1142984"/>
            <a:ext cx="2724149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521567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최지우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>
          <a:xfrm>
            <a:off x="8881288" y="6286520"/>
            <a:ext cx="2844430" cy="365125"/>
          </a:xfrm>
        </p:spPr>
        <p:txBody>
          <a:bodyPr/>
          <a:lstStyle/>
          <a:p>
            <a:r>
              <a:rPr lang="ko-KR" altLang="en-US" dirty="0" smtClean="0"/>
              <a:t>다른 계정으로 </a:t>
            </a:r>
            <a:r>
              <a:rPr lang="ko-KR" altLang="en-US" dirty="0" err="1" smtClean="0"/>
              <a:t>접속하려할떄</a:t>
            </a:r>
            <a:endParaRPr lang="en-US" altLang="ko-KR" dirty="0" smtClean="0"/>
          </a:p>
          <a:p>
            <a:r>
              <a:rPr lang="ko-KR" altLang="en-US" dirty="0" smtClean="0"/>
              <a:t>로그인 </a:t>
            </a:r>
            <a:r>
              <a:rPr lang="ko-KR" altLang="en-US" dirty="0" err="1" smtClean="0"/>
              <a:t>성공했을떄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494806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아래처럼 작성</a:t>
            </a:r>
            <a:endParaRPr lang="ko-KR" altLang="en-US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95602" y="6000768"/>
            <a:ext cx="1500198" cy="71438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9850" y="1000108"/>
            <a:ext cx="28384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78781" y="1208506"/>
            <a:ext cx="6261770" cy="5358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809850" y="5000636"/>
            <a:ext cx="285752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57270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최지우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>
          <a:xfrm>
            <a:off x="8809850" y="6000768"/>
            <a:ext cx="2844430" cy="365125"/>
          </a:xfrm>
        </p:spPr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랑 연동에 오류가 </a:t>
            </a:r>
            <a:r>
              <a:rPr lang="ko-KR" altLang="en-US" dirty="0" err="1" smtClean="0"/>
              <a:t>있을떄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494806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KT&amp;G 상상본문 M" panose="020B0600000101010101" pitchFamily="50" charset="-127"/>
                <a:ea typeface="KT&amp;G 상상본문 M" panose="020B0600000101010101" pitchFamily="50" charset="-127"/>
              </a:rPr>
              <a:t>아래처럼 작성</a:t>
            </a:r>
            <a:endParaRPr lang="ko-KR" altLang="en-US" b="1" dirty="0">
              <a:ln w="12700">
                <a:noFill/>
                <a:prstDash val="solid"/>
              </a:ln>
              <a:solidFill>
                <a:srgbClr val="FF0000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KT&amp;G 상상본문 M" panose="020B0600000101010101" pitchFamily="50" charset="-127"/>
              <a:ea typeface="KT&amp;G 상상본문 M" panose="020B0600000101010101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95602" y="4214818"/>
            <a:ext cx="1500198" cy="71438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2255" y="1214755"/>
            <a:ext cx="6137825" cy="5278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4751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최지우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>
          <a:xfrm>
            <a:off x="8809850" y="6000768"/>
            <a:ext cx="2844430" cy="365125"/>
          </a:xfrm>
        </p:spPr>
        <p:txBody>
          <a:bodyPr/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238346" y="2857496"/>
            <a:ext cx="3429024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DB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연동을 위해 </a:t>
            </a:r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/>
            </a:r>
            <a:b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숫자 앞 에 </a:t>
            </a:r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’0’ </a:t>
            </a:r>
            <a:r>
              <a:rPr lang="ko-KR" altLang="en-US" sz="2000" dirty="0" err="1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을붙이는코드</a:t>
            </a:r>
            <a:endParaRPr lang="ko-KR" altLang="en-US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80364" y="1000108"/>
            <a:ext cx="6429420" cy="546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95470" y="1142984"/>
            <a:ext cx="350046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95470" y="1857364"/>
            <a:ext cx="3500462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141872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최지우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>
          <a:xfrm>
            <a:off x="8809850" y="6000768"/>
            <a:ext cx="2844430" cy="365125"/>
          </a:xfrm>
        </p:spPr>
        <p:txBody>
          <a:bodyPr/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81288" y="2857496"/>
            <a:ext cx="2928958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2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월</a:t>
            </a:r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28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일</a:t>
            </a:r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29</a:t>
            </a:r>
            <a:r>
              <a:rPr lang="ko-KR" altLang="en-US" sz="2000" dirty="0" err="1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일코드</a:t>
            </a:r>
            <a:endParaRPr lang="en-US" altLang="ko-KR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endParaRPr lang="ko-KR" altLang="en-US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4678" y="1071546"/>
            <a:ext cx="6572296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6776" y="1000108"/>
            <a:ext cx="4733925" cy="546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33645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최지우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>
          <a:xfrm>
            <a:off x="8809850" y="6000768"/>
            <a:ext cx="2844430" cy="365125"/>
          </a:xfrm>
        </p:spPr>
        <p:txBody>
          <a:bodyPr/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81288" y="2857496"/>
            <a:ext cx="2928958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US" altLang="ko-KR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endParaRPr lang="ko-KR" altLang="en-US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3240" y="1162033"/>
            <a:ext cx="5305531" cy="5695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52462" y="1000108"/>
            <a:ext cx="507209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60453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최지우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>
          <a:xfrm>
            <a:off x="8809850" y="6000768"/>
            <a:ext cx="2844430" cy="365125"/>
          </a:xfrm>
        </p:spPr>
        <p:txBody>
          <a:bodyPr/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81288" y="2857496"/>
            <a:ext cx="2928958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en-US" altLang="ko-KR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endParaRPr lang="ko-KR" altLang="en-US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8280" y="1000108"/>
            <a:ext cx="4200564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23240" y="1643050"/>
            <a:ext cx="5357850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8245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0486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67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09092" y="2081956"/>
            <a:ext cx="9171801" cy="3336562"/>
            <a:chOff x="2350790" y="1484784"/>
            <a:chExt cx="9171801" cy="333656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73018" y="1484784"/>
              <a:ext cx="4449573" cy="33365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350790" y="1484784"/>
              <a:ext cx="4312554" cy="3268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85083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4576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68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972386" y="1355044"/>
            <a:ext cx="3150128" cy="5230340"/>
            <a:chOff x="2094678" y="1071546"/>
            <a:chExt cx="3399013" cy="564357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66116" y="1071546"/>
              <a:ext cx="3327575" cy="2643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94678" y="3714752"/>
              <a:ext cx="3139028" cy="3000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그룹 2"/>
          <p:cNvGrpSpPr/>
          <p:nvPr/>
        </p:nvGrpSpPr>
        <p:grpSpPr>
          <a:xfrm>
            <a:off x="2566814" y="1700808"/>
            <a:ext cx="4685492" cy="4584011"/>
            <a:chOff x="6023768" y="1071546"/>
            <a:chExt cx="5295468" cy="518077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023768" y="2428868"/>
              <a:ext cx="4500594" cy="1108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023768" y="1071546"/>
              <a:ext cx="5295468" cy="1357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023768" y="3643313"/>
              <a:ext cx="4643470" cy="2609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089740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9766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69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3544" y="1391893"/>
            <a:ext cx="4065514" cy="495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22798" y="1988840"/>
            <a:ext cx="4394682" cy="3495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98357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9" t="13814" r="54522"/>
          <a:stretch/>
        </p:blipFill>
        <p:spPr>
          <a:xfrm>
            <a:off x="8327454" y="1988840"/>
            <a:ext cx="3718943" cy="487626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2278781" y="260648"/>
            <a:ext cx="9289032" cy="707886"/>
            <a:chOff x="2278781" y="476672"/>
            <a:chExt cx="9289032" cy="707886"/>
          </a:xfrm>
        </p:grpSpPr>
        <p:sp>
          <p:nvSpPr>
            <p:cNvPr id="40" name="TextBox 39"/>
            <p:cNvSpPr txBox="1"/>
            <p:nvPr/>
          </p:nvSpPr>
          <p:spPr>
            <a:xfrm>
              <a:off x="2278781" y="476672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4.</a:t>
              </a:r>
              <a:r>
                <a:rPr lang="en-US" altLang="ko-KR" sz="4000" b="1" dirty="0" smtClean="0">
                  <a:solidFill>
                    <a:srgbClr val="F6088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3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간트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차트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350790" y="1124744"/>
          <a:ext cx="9217027" cy="5422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894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1217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76064">
                <a:tc gridSpan="2">
                  <a:txBody>
                    <a:bodyPr/>
                    <a:lstStyle/>
                    <a:p>
                      <a:pPr algn="r" latinLnBrk="1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기간 ㈜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 latinLnBrk="1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작업사항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비고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분석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주제 선정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영화관 예매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관리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유스케이스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작성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요구사항 정의서 작성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개발 표준 정의서 작성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UI </a:t>
                      </a: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설계서 작성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DB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 작성</a:t>
                      </a:r>
                      <a:endParaRPr lang="en-US" altLang="ko-KR" sz="1100" b="1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테이블 정의서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DB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 작성</a:t>
                      </a:r>
                      <a:endParaRPr lang="en-US" altLang="ko-KR" sz="1100" b="1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(ER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D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Class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설계 작성</a:t>
                      </a:r>
                      <a:endParaRPr lang="en-US" altLang="ko-KR" sz="1100" b="1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(Class Diagram)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개발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코딩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단위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100" b="1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테스트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테스트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통합 테스트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릴리즈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배포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04. </a:t>
            </a:r>
            <a:r>
              <a:rPr lang="ko-KR" altLang="en-US" sz="2000" dirty="0" err="1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간트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차트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05. DB ERD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2" name="오른쪽 화살표 51"/>
          <p:cNvSpPr/>
          <p:nvPr/>
        </p:nvSpPr>
        <p:spPr>
          <a:xfrm>
            <a:off x="3934966" y="-747464"/>
            <a:ext cx="3600000" cy="360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3" name="오른쪽 화살표 52"/>
          <p:cNvSpPr/>
          <p:nvPr/>
        </p:nvSpPr>
        <p:spPr>
          <a:xfrm>
            <a:off x="4554863" y="1738908"/>
            <a:ext cx="684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4" name="오른쪽 화살표 53"/>
          <p:cNvSpPr/>
          <p:nvPr/>
        </p:nvSpPr>
        <p:spPr>
          <a:xfrm>
            <a:off x="4554463" y="2138189"/>
            <a:ext cx="684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4549130" y="2530996"/>
            <a:ext cx="684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6" name="오른쪽 화살표 55"/>
          <p:cNvSpPr/>
          <p:nvPr/>
        </p:nvSpPr>
        <p:spPr>
          <a:xfrm>
            <a:off x="5240635" y="2924944"/>
            <a:ext cx="684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7" name="오른쪽 화살표 56"/>
          <p:cNvSpPr/>
          <p:nvPr/>
        </p:nvSpPr>
        <p:spPr>
          <a:xfrm>
            <a:off x="5932140" y="4992066"/>
            <a:ext cx="3420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8" name="오른쪽 화살표 57"/>
          <p:cNvSpPr/>
          <p:nvPr/>
        </p:nvSpPr>
        <p:spPr>
          <a:xfrm>
            <a:off x="5240635" y="3328417"/>
            <a:ext cx="1368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59" name="오른쪽 화살표 58"/>
          <p:cNvSpPr/>
          <p:nvPr/>
        </p:nvSpPr>
        <p:spPr>
          <a:xfrm>
            <a:off x="5240635" y="3741415"/>
            <a:ext cx="1368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236443" y="4154413"/>
            <a:ext cx="1368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5240635" y="4590653"/>
            <a:ext cx="1368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2" name="오른쪽 화살표 61"/>
          <p:cNvSpPr/>
          <p:nvPr/>
        </p:nvSpPr>
        <p:spPr>
          <a:xfrm>
            <a:off x="8683454" y="5392266"/>
            <a:ext cx="1368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3" name="오른쪽 화살표 62"/>
          <p:cNvSpPr/>
          <p:nvPr/>
        </p:nvSpPr>
        <p:spPr>
          <a:xfrm>
            <a:off x="9383191" y="5795739"/>
            <a:ext cx="684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4" name="오른쪽 화살표 63"/>
          <p:cNvSpPr/>
          <p:nvPr/>
        </p:nvSpPr>
        <p:spPr>
          <a:xfrm>
            <a:off x="9378999" y="6191175"/>
            <a:ext cx="684000" cy="3240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20000"/>
                <a:lumOff val="80000"/>
                <a:alpha val="7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7" name="슬라이드 번호 개체 틀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9034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6886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70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26854" y="1175838"/>
            <a:ext cx="7879598" cy="5569003"/>
            <a:chOff x="2835084" y="1071546"/>
            <a:chExt cx="7879598" cy="5569003"/>
          </a:xfrm>
        </p:grpSpPr>
        <p:grpSp>
          <p:nvGrpSpPr>
            <p:cNvPr id="4" name="그룹 3"/>
            <p:cNvGrpSpPr/>
            <p:nvPr/>
          </p:nvGrpSpPr>
          <p:grpSpPr>
            <a:xfrm>
              <a:off x="7235067" y="1500174"/>
              <a:ext cx="3479615" cy="4853758"/>
              <a:chOff x="2283598" y="1500174"/>
              <a:chExt cx="3479615" cy="4853758"/>
            </a:xfrm>
          </p:grpSpPr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292606" y="3145614"/>
                <a:ext cx="3470607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148" name="Picture 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283598" y="4929500"/>
                <a:ext cx="3451293" cy="1424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308992" y="1500174"/>
                <a:ext cx="3409198" cy="12522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" name="그룹 2"/>
            <p:cNvGrpSpPr/>
            <p:nvPr/>
          </p:nvGrpSpPr>
          <p:grpSpPr>
            <a:xfrm>
              <a:off x="2835084" y="1071546"/>
              <a:ext cx="3830591" cy="5569003"/>
              <a:chOff x="6023768" y="1071546"/>
              <a:chExt cx="3830591" cy="5569003"/>
            </a:xfrm>
          </p:grpSpPr>
          <p:pic>
            <p:nvPicPr>
              <p:cNvPr id="6150" name="Picture 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6023768" y="1357298"/>
                <a:ext cx="3445097" cy="34290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151" name="Picture 7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6028231" y="4854599"/>
                <a:ext cx="3826128" cy="17859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152" name="Picture 8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6023768" y="1071546"/>
                <a:ext cx="2676525" cy="209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5876640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1926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71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00131" y="1700808"/>
            <a:ext cx="5357850" cy="414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8183438" y="1268760"/>
            <a:ext cx="3024336" cy="5269830"/>
            <a:chOff x="2237554" y="1000108"/>
            <a:chExt cx="3286148" cy="5726031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308992" y="1000108"/>
              <a:ext cx="2648417" cy="1857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08992" y="2857496"/>
              <a:ext cx="2789823" cy="1928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237554" y="4714884"/>
              <a:ext cx="3286148" cy="2011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028868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8326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72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32615" y="1911238"/>
            <a:ext cx="203519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2"/>
          <p:cNvGrpSpPr/>
          <p:nvPr/>
        </p:nvGrpSpPr>
        <p:grpSpPr>
          <a:xfrm>
            <a:off x="2382561" y="1911238"/>
            <a:ext cx="7097021" cy="3387956"/>
            <a:chOff x="4023504" y="1500174"/>
            <a:chExt cx="8080931" cy="3857652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023504" y="1500174"/>
              <a:ext cx="7831725" cy="107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023504" y="3000372"/>
              <a:ext cx="8080931" cy="235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8884621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4576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73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183367" y="1097093"/>
            <a:ext cx="2367659" cy="5356243"/>
            <a:chOff x="2237554" y="1000108"/>
            <a:chExt cx="2571768" cy="581799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37554" y="1000108"/>
              <a:ext cx="17430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37554" y="1428736"/>
              <a:ext cx="2571768" cy="2556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237554" y="3929065"/>
              <a:ext cx="2571768" cy="28890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그룹 3"/>
          <p:cNvGrpSpPr/>
          <p:nvPr/>
        </p:nvGrpSpPr>
        <p:grpSpPr>
          <a:xfrm>
            <a:off x="2278781" y="2214554"/>
            <a:ext cx="6357982" cy="3844345"/>
            <a:chOff x="5023636" y="2214554"/>
            <a:chExt cx="6357982" cy="3844345"/>
          </a:xfrm>
        </p:grpSpPr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23636" y="2214554"/>
              <a:ext cx="4714875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023636" y="4500570"/>
              <a:ext cx="6357982" cy="1558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4920391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120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74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50790" y="1556792"/>
            <a:ext cx="9217023" cy="4568674"/>
            <a:chOff x="2350790" y="1556792"/>
            <a:chExt cx="9217023" cy="4568674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825627" y="1562982"/>
              <a:ext cx="3742186" cy="4562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350790" y="1556792"/>
              <a:ext cx="5177898" cy="452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549135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9046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75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72105" y="1556792"/>
            <a:ext cx="3595708" cy="405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46018" y="1556792"/>
            <a:ext cx="5477161" cy="387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146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4576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76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865349" y="1278153"/>
            <a:ext cx="3671858" cy="5078198"/>
            <a:chOff x="2094678" y="1071546"/>
            <a:chExt cx="3791406" cy="524353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94678" y="3714752"/>
              <a:ext cx="3791406" cy="2600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94678" y="1071546"/>
              <a:ext cx="3786214" cy="2648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50790" y="2531786"/>
            <a:ext cx="5298664" cy="266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66933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1926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77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29053" y="1355044"/>
            <a:ext cx="4251840" cy="4929222"/>
            <a:chOff x="1951802" y="1214422"/>
            <a:chExt cx="4251840" cy="492922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23240" y="1214422"/>
              <a:ext cx="4180402" cy="1714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951802" y="3143248"/>
              <a:ext cx="4241009" cy="3000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50790" y="2659049"/>
            <a:ext cx="4671155" cy="184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0660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4576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78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8418" y="2060848"/>
            <a:ext cx="456247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5680" y="2852936"/>
            <a:ext cx="4536504" cy="167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702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1206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79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919063" y="1057597"/>
            <a:ext cx="3667923" cy="5298754"/>
            <a:chOff x="2237554" y="1071546"/>
            <a:chExt cx="3667923" cy="5298754"/>
          </a:xfrm>
        </p:grpSpPr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37554" y="1071546"/>
              <a:ext cx="3627496" cy="26432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37554" y="3857628"/>
              <a:ext cx="3667923" cy="2512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2798" y="2785132"/>
            <a:ext cx="5071800" cy="211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35494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 ERD (Logical)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2"/>
          <p:cNvPicPr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088" y="1484784"/>
            <a:ext cx="9216726" cy="4488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직선 연결선 59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05. DB ERD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72" name="슬라이드 번호 개체 틀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4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336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80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49583" y="2132856"/>
            <a:ext cx="4497862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0790" y="2591571"/>
            <a:ext cx="4835479" cy="253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67856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4087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81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41311" y="1700808"/>
            <a:ext cx="3204637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63886" y="2074635"/>
            <a:ext cx="5508000" cy="270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3401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4576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82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10670" y="1384977"/>
            <a:ext cx="2496015" cy="4714907"/>
            <a:chOff x="2023240" y="1000109"/>
            <a:chExt cx="2496015" cy="4714907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23240" y="1000109"/>
              <a:ext cx="2496015" cy="2714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23240" y="3714752"/>
              <a:ext cx="2112638" cy="2000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40463" y="2172159"/>
            <a:ext cx="60960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362775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64087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김희철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83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24499" y="1142986"/>
            <a:ext cx="2899299" cy="5289654"/>
            <a:chOff x="1951802" y="1142985"/>
            <a:chExt cx="3038475" cy="5543575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51803" y="1142985"/>
              <a:ext cx="2962316" cy="371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951802" y="4857760"/>
              <a:ext cx="3038475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90112" y="2375247"/>
            <a:ext cx="5865334" cy="2107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16189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84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8902" y="2276872"/>
            <a:ext cx="7163937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66814" y="1196752"/>
            <a:ext cx="8712968" cy="69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7101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85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0790" y="1124744"/>
            <a:ext cx="6348966" cy="308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5206" y="3645024"/>
            <a:ext cx="5112568" cy="2694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83854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86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2838" y="1196752"/>
            <a:ext cx="3759007" cy="328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47334" y="1130022"/>
            <a:ext cx="3456384" cy="332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59102" y="5589240"/>
            <a:ext cx="630716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5101952" y="4979268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ln w="12700">
                  <a:noFill/>
                  <a:prstDash val="solid"/>
                </a:ln>
                <a:ea typeface="KT&amp;G 상상본문 M" panose="020B0600000101010101" pitchFamily="50" charset="-127"/>
              </a:rPr>
              <a:t>Thread </a:t>
            </a:r>
            <a:r>
              <a:rPr lang="ko-KR" altLang="en-US" sz="2000" b="1" spc="-150" dirty="0" smtClean="0">
                <a:ln w="12700">
                  <a:noFill/>
                  <a:prstDash val="solid"/>
                </a:ln>
                <a:ea typeface="KT&amp;G 상상본문 M" panose="020B0600000101010101" pitchFamily="50" charset="-127"/>
              </a:rPr>
              <a:t>적용</a:t>
            </a:r>
            <a:endParaRPr lang="ko-KR" altLang="en-US" sz="2000" b="1" spc="-150" dirty="0">
              <a:ln w="12700">
                <a:noFill/>
                <a:prstDash val="solid"/>
              </a:ln>
              <a:ea typeface="KT&amp;G 상상본문 M" panose="020B0600000101010101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78782" y="4941168"/>
            <a:ext cx="2498099" cy="131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58407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87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4927" y="1201588"/>
            <a:ext cx="1848734" cy="198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8942" y="3284984"/>
            <a:ext cx="6403413" cy="3241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23198" y="1196752"/>
            <a:ext cx="1810352" cy="191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71470" y="1199002"/>
            <a:ext cx="1810351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8136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88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0858" y="1772816"/>
            <a:ext cx="3915753" cy="3495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2798" y="2420888"/>
            <a:ext cx="5224074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8284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89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50790" y="2004145"/>
            <a:ext cx="9270783" cy="3306141"/>
            <a:chOff x="2350790" y="1844824"/>
            <a:chExt cx="9270783" cy="330614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95406" y="1844824"/>
              <a:ext cx="3726167" cy="3306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50790" y="2780928"/>
              <a:ext cx="5461173" cy="1338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직사각형 24"/>
          <p:cNvSpPr/>
          <p:nvPr/>
        </p:nvSpPr>
        <p:spPr>
          <a:xfrm>
            <a:off x="8111430" y="4581128"/>
            <a:ext cx="2232248" cy="115212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 smtClean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366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54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56" name="TextBox 55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5.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 ERD (Physical)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57" name="직선 연결선 56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3"/>
          <p:cNvPicPr>
            <a:picLocks noGrp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088" y="1484784"/>
            <a:ext cx="9233784" cy="4463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직선 연결선 14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05. DB ERD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06. Diagram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012" y="361746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4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90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9062" y="1465566"/>
            <a:ext cx="3784302" cy="2753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2798" y="4489902"/>
            <a:ext cx="9144124" cy="1459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86658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91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52844" y="1268760"/>
            <a:ext cx="3211668" cy="4780680"/>
            <a:chOff x="2422798" y="1268760"/>
            <a:chExt cx="3211668" cy="478068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10830" y="1268760"/>
              <a:ext cx="2448272" cy="1869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22798" y="3717032"/>
              <a:ext cx="3211668" cy="2332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그룹 3"/>
          <p:cNvGrpSpPr/>
          <p:nvPr/>
        </p:nvGrpSpPr>
        <p:grpSpPr>
          <a:xfrm>
            <a:off x="2333228" y="1556792"/>
            <a:ext cx="6229350" cy="3613574"/>
            <a:chOff x="5519142" y="1556792"/>
            <a:chExt cx="6229350" cy="3613574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19142" y="1556792"/>
              <a:ext cx="6229350" cy="141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807174" y="4437112"/>
              <a:ext cx="5688632" cy="733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567600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92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5330" y="1268760"/>
            <a:ext cx="3987948" cy="288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59302" y="1268760"/>
            <a:ext cx="4032448" cy="291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98862" y="4365104"/>
            <a:ext cx="7817345" cy="1906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4602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93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 t="51692" b="17958"/>
          <a:stretch>
            <a:fillRect/>
          </a:stretch>
        </p:blipFill>
        <p:spPr bwMode="auto">
          <a:xfrm>
            <a:off x="4727054" y="1124744"/>
            <a:ext cx="4082854" cy="110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0790" y="2420888"/>
            <a:ext cx="4772860" cy="403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9342" y="2492896"/>
            <a:ext cx="3168352" cy="121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5894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94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6974" y="1196752"/>
            <a:ext cx="5726590" cy="202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98862" y="3501008"/>
            <a:ext cx="7848872" cy="2384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814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95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6311" y="1124744"/>
            <a:ext cx="3600400" cy="319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90503" y="4437112"/>
            <a:ext cx="7560840" cy="190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90767" y="1196752"/>
            <a:ext cx="3456384" cy="3085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90690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657" y="2564904"/>
            <a:ext cx="5172856" cy="224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96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32545" y="1916832"/>
            <a:ext cx="3744416" cy="3350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04147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97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5406" y="2132856"/>
            <a:ext cx="3456855" cy="306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25276" y="1844824"/>
            <a:ext cx="5256584" cy="37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8658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2" name="그룹 31"/>
          <p:cNvGrpSpPr/>
          <p:nvPr/>
        </p:nvGrpSpPr>
        <p:grpSpPr>
          <a:xfrm>
            <a:off x="2278781" y="260648"/>
            <a:ext cx="9289032" cy="718339"/>
            <a:chOff x="2278781" y="404664"/>
            <a:chExt cx="9289032" cy="718339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박소영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98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2918" y="3429000"/>
            <a:ext cx="6770142" cy="295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31110" y="1149127"/>
            <a:ext cx="3256805" cy="2125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527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-1" y="0"/>
            <a:ext cx="1846735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2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278781" y="260648"/>
            <a:ext cx="9289032" cy="954107"/>
            <a:chOff x="2278781" y="404664"/>
            <a:chExt cx="9289032" cy="954107"/>
          </a:xfrm>
        </p:grpSpPr>
        <p:sp>
          <p:nvSpPr>
            <p:cNvPr id="33" name="TextBox 32"/>
            <p:cNvSpPr txBox="1"/>
            <p:nvPr/>
          </p:nvSpPr>
          <p:spPr>
            <a:xfrm>
              <a:off x="2278781" y="404664"/>
              <a:ext cx="54726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rgbClr val="0066FF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7. </a:t>
              </a:r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UI/UX </a:t>
              </a:r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–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이지수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350790" y="1123003"/>
              <a:ext cx="9217023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연결선 22"/>
          <p:cNvCxnSpPr/>
          <p:nvPr/>
        </p:nvCxnSpPr>
        <p:spPr>
          <a:xfrm>
            <a:off x="-25474" y="2132856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-25474" y="2785132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012" y="2258939"/>
            <a:ext cx="170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rgbClr val="0066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07. UI/UX</a:t>
            </a:r>
            <a:endParaRPr lang="ko-KR" altLang="en-US" sz="2000" dirty="0">
              <a:ln w="12700">
                <a:noFill/>
                <a:prstDash val="solid"/>
              </a:ln>
              <a:solidFill>
                <a:srgbClr val="0066FF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4" y="87652"/>
            <a:ext cx="1714500" cy="504825"/>
          </a:xfrm>
          <a:prstGeom prst="rect">
            <a:avLst/>
          </a:prstGeom>
        </p:spPr>
      </p:pic>
      <p:sp>
        <p:nvSpPr>
          <p:cNvPr id="50" name="슬라이드 번호 개체 틀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9AFB3-3618-4842-9EC1-C7B7F33563BD}" type="slidenum">
              <a:rPr lang="ko-KR" altLang="en-US" smtClean="0"/>
              <a:pPr/>
              <a:t>99</a:t>
            </a:fld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-25474" y="3457043"/>
            <a:ext cx="1872208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8012" y="2945559"/>
            <a:ext cx="1695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08. </a:t>
            </a:r>
            <a:r>
              <a:rPr lang="ko-KR" altLang="en-US" sz="2000" dirty="0" smtClean="0">
                <a:ln w="12700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시연</a:t>
            </a:r>
            <a:endParaRPr lang="ko-KR" altLang="en-US" sz="2000" dirty="0">
              <a:ln w="12700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3306" y="2000240"/>
            <a:ext cx="5023585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 r="2666"/>
          <a:stretch>
            <a:fillRect/>
          </a:stretch>
        </p:blipFill>
        <p:spPr bwMode="auto">
          <a:xfrm>
            <a:off x="8595536" y="1500174"/>
            <a:ext cx="2571768" cy="431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36952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 smtClean="0">
            <a:ln w="12700">
              <a:noFill/>
              <a:prstDash val="solid"/>
            </a:ln>
            <a:solidFill>
              <a:schemeClr val="tx1">
                <a:lumMod val="75000"/>
                <a:lumOff val="25000"/>
              </a:schemeClr>
            </a:solidFill>
            <a:latin typeface="청소년서체" panose="02020603020101020101" pitchFamily="18" charset="-127"/>
            <a:ea typeface="청소년서체" panose="02020603020101020101" pitchFamily="18" charset="-127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defRPr b="1" dirty="0" err="1">
            <a:ln w="12700">
              <a:noFill/>
              <a:prstDash val="solid"/>
            </a:ln>
            <a:solidFill>
              <a:schemeClr val="bg1"/>
            </a:solidFill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latin typeface="KT&amp;G 상상본문 M" panose="020B0600000101010101" pitchFamily="50" charset="-127"/>
            <a:ea typeface="KT&amp;G 상상본문 M" panose="020B0600000101010101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5269</TotalTime>
  <Words>2819</Words>
  <Application>Microsoft Office PowerPoint</Application>
  <PresentationFormat>사용자 지정</PresentationFormat>
  <Paragraphs>735</Paragraphs>
  <Slides>112</Slides>
  <Notes>90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20" baseType="lpstr">
      <vt:lpstr>나눔고딕</vt:lpstr>
      <vt:lpstr>KT&amp;G 상상본문 M</vt:lpstr>
      <vt:lpstr>배달의민족 도현</vt:lpstr>
      <vt:lpstr>KoPub돋움체 Bold</vt:lpstr>
      <vt:lpstr>청소년서체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khl</dc:creator>
  <cp:lastModifiedBy>owner</cp:lastModifiedBy>
  <cp:revision>418</cp:revision>
  <dcterms:created xsi:type="dcterms:W3CDTF">2015-09-09T16:57:28Z</dcterms:created>
  <dcterms:modified xsi:type="dcterms:W3CDTF">2019-03-14T08:33:41Z</dcterms:modified>
</cp:coreProperties>
</file>